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61" r:id="rId6"/>
    <p:sldId id="270" r:id="rId7"/>
    <p:sldId id="262" r:id="rId8"/>
    <p:sldId id="265" r:id="rId9"/>
    <p:sldId id="267" r:id="rId10"/>
    <p:sldId id="286" r:id="rId11"/>
    <p:sldId id="280" r:id="rId12"/>
    <p:sldId id="279" r:id="rId13"/>
    <p:sldId id="281" r:id="rId14"/>
    <p:sldId id="287" r:id="rId15"/>
    <p:sldId id="288" r:id="rId16"/>
    <p:sldId id="289" r:id="rId17"/>
    <p:sldId id="277" r:id="rId18"/>
    <p:sldId id="272" r:id="rId19"/>
    <p:sldId id="269" r:id="rId20"/>
    <p:sldId id="271" r:id="rId21"/>
    <p:sldId id="274" r:id="rId22"/>
    <p:sldId id="273" r:id="rId23"/>
    <p:sldId id="275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12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786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486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89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97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3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03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186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7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14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783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C89F-DDA7-4B5F-BCAD-6A61561202C1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F7F59-7C5A-4D1E-9F64-CE872C05EE2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57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br/pdf/rbla/v4n1/05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12087745539019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lattes.cnpq.br/532185574189512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961" y="2695440"/>
            <a:ext cx="12046039" cy="23876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pt-BR" sz="5400" dirty="0"/>
              <a:t> </a:t>
            </a:r>
            <a:r>
              <a:rPr lang="pt-BR" sz="4900" b="1" dirty="0">
                <a:latin typeface="Baskerville Old Face" panose="02020602080505020303" pitchFamily="18" charset="0"/>
              </a:rPr>
              <a:t>OPEN TO </a:t>
            </a:r>
            <a:r>
              <a:rPr lang="pt-BR" sz="4900" b="1" dirty="0" smtClean="0">
                <a:latin typeface="Baskerville Old Face" panose="02020602080505020303" pitchFamily="18" charset="0"/>
              </a:rPr>
              <a:t>TALK* - EMERGÊNCIAS: </a:t>
            </a:r>
            <a:r>
              <a:rPr lang="pt-BR" sz="4900" b="1" dirty="0">
                <a:latin typeface="Baskerville Old Face" panose="02020602080505020303" pitchFamily="18" charset="0"/>
              </a:rPr>
              <a:t>UM GLOSSÁRIO PORTUGUÊS/INGLÊS PARA AS COMUNICAÇÕES RADIOTELEFÔNICAS ENTRE PILOTOS E CONTROLADORES DE TRÁFEGO AÉREO </a:t>
            </a:r>
            <a:r>
              <a:rPr lang="pt-BR" sz="5400" dirty="0">
                <a:latin typeface="Baskerville Old Face" panose="02020602080505020303" pitchFamily="18" charset="0"/>
              </a:rPr>
              <a:t/>
            </a:r>
            <a:br>
              <a:rPr lang="pt-BR" sz="5400" dirty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1475" y="5331495"/>
            <a:ext cx="9144000" cy="1655762"/>
          </a:xfrm>
        </p:spPr>
        <p:txBody>
          <a:bodyPr/>
          <a:lstStyle/>
          <a:p>
            <a:pPr algn="just"/>
            <a:r>
              <a:rPr lang="pt-BR" dirty="0" smtClean="0">
                <a:latin typeface="Baskerville Old Face" panose="02020602080505020303" pitchFamily="18" charset="0"/>
              </a:rPr>
              <a:t>*O </a:t>
            </a:r>
            <a:r>
              <a:rPr lang="pt-BR" dirty="0">
                <a:latin typeface="Baskerville Old Face" panose="02020602080505020303" pitchFamily="18" charset="0"/>
              </a:rPr>
              <a:t>nome do glossário (</a:t>
            </a:r>
            <a:r>
              <a:rPr lang="pt-BR" i="1" dirty="0">
                <a:latin typeface="Baskerville Old Face" panose="02020602080505020303" pitchFamily="18" charset="0"/>
              </a:rPr>
              <a:t>Open </a:t>
            </a:r>
            <a:r>
              <a:rPr lang="pt-BR" i="1" dirty="0" err="1" smtClean="0">
                <a:latin typeface="Baskerville Old Face" panose="02020602080505020303" pitchFamily="18" charset="0"/>
              </a:rPr>
              <a:t>to</a:t>
            </a:r>
            <a:r>
              <a:rPr lang="pt-BR" i="1" dirty="0" smtClean="0">
                <a:latin typeface="Baskerville Old Face" panose="02020602080505020303" pitchFamily="18" charset="0"/>
              </a:rPr>
              <a:t> </a:t>
            </a:r>
            <a:r>
              <a:rPr lang="pt-BR" i="1" dirty="0" err="1">
                <a:latin typeface="Baskerville Old Face" panose="02020602080505020303" pitchFamily="18" charset="0"/>
              </a:rPr>
              <a:t>talk</a:t>
            </a:r>
            <a:r>
              <a:rPr lang="pt-BR" dirty="0">
                <a:latin typeface="Baskerville Old Face" panose="02020602080505020303" pitchFamily="18" charset="0"/>
              </a:rPr>
              <a:t>) foi criado </a:t>
            </a:r>
            <a:r>
              <a:rPr lang="pt-BR" dirty="0" smtClean="0">
                <a:latin typeface="Baskerville Old Face" panose="02020602080505020303" pitchFamily="18" charset="0"/>
              </a:rPr>
              <a:t>em analogia </a:t>
            </a:r>
            <a:r>
              <a:rPr lang="pt-BR" dirty="0">
                <a:latin typeface="Baskerville Old Face" panose="02020602080505020303" pitchFamily="18" charset="0"/>
              </a:rPr>
              <a:t>à expressão </a:t>
            </a:r>
            <a:r>
              <a:rPr lang="pt-BR" i="1" dirty="0" err="1">
                <a:latin typeface="Baskerville Old Face" panose="02020602080505020303" pitchFamily="18" charset="0"/>
              </a:rPr>
              <a:t>Push</a:t>
            </a:r>
            <a:r>
              <a:rPr lang="pt-BR" i="1" dirty="0">
                <a:latin typeface="Baskerville Old Face" panose="02020602080505020303" pitchFamily="18" charset="0"/>
              </a:rPr>
              <a:t> </a:t>
            </a:r>
            <a:r>
              <a:rPr lang="pt-BR" i="1" dirty="0" err="1">
                <a:latin typeface="Baskerville Old Face" panose="02020602080505020303" pitchFamily="18" charset="0"/>
              </a:rPr>
              <a:t>to</a:t>
            </a:r>
            <a:r>
              <a:rPr lang="pt-BR" i="1" dirty="0">
                <a:latin typeface="Baskerville Old Face" panose="02020602080505020303" pitchFamily="18" charset="0"/>
              </a:rPr>
              <a:t> </a:t>
            </a:r>
            <a:r>
              <a:rPr lang="pt-BR" i="1" dirty="0" err="1">
                <a:latin typeface="Baskerville Old Face" panose="02020602080505020303" pitchFamily="18" charset="0"/>
              </a:rPr>
              <a:t>talk</a:t>
            </a:r>
            <a:r>
              <a:rPr lang="pt-BR" i="1" dirty="0">
                <a:latin typeface="Baskerville Old Face" panose="02020602080505020303" pitchFamily="18" charset="0"/>
              </a:rPr>
              <a:t> </a:t>
            </a:r>
            <a:r>
              <a:rPr lang="pt-BR" dirty="0">
                <a:latin typeface="Baskerville Old Face" panose="02020602080505020303" pitchFamily="18" charset="0"/>
              </a:rPr>
              <a:t>utilizada para se referir ao botão de transmissão de rádios de comunicações, assim como aqueles utilizados nos serviços de controle de tráfego aéreo.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679739" y="3919377"/>
            <a:ext cx="6832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Baskerville Old Face" panose="02020602080505020303" pitchFamily="18" charset="0"/>
                <a:ea typeface="+mj-ea"/>
                <a:cs typeface="+mj-cs"/>
              </a:rPr>
              <a:t>Su</a:t>
            </a:r>
            <a:r>
              <a:rPr lang="pt-BR" sz="2400" dirty="0" err="1">
                <a:latin typeface="Baskerville Old Face" panose="02020602080505020303" pitchFamily="18" charset="0"/>
                <a:ea typeface="+mj-ea"/>
                <a:cs typeface="+mj-cs"/>
              </a:rPr>
              <a:t>élen</a:t>
            </a:r>
            <a:r>
              <a:rPr lang="pt-BR" sz="2400" dirty="0">
                <a:latin typeface="Baskerville Old Face" panose="02020602080505020303" pitchFamily="18" charset="0"/>
                <a:ea typeface="+mj-ea"/>
                <a:cs typeface="+mj-cs"/>
              </a:rPr>
              <a:t> Sardinha </a:t>
            </a:r>
            <a:r>
              <a:rPr lang="pt-BR" sz="2400" dirty="0" err="1">
                <a:latin typeface="Baskerville Old Face" panose="02020602080505020303" pitchFamily="18" charset="0"/>
                <a:ea typeface="+mj-ea"/>
                <a:cs typeface="+mj-cs"/>
              </a:rPr>
              <a:t>Bites</a:t>
            </a:r>
            <a:r>
              <a:rPr lang="pt-BR" sz="2400" dirty="0">
                <a:latin typeface="Baskerville Old Face" panose="02020602080505020303" pitchFamily="18" charset="0"/>
                <a:ea typeface="+mj-ea"/>
                <a:cs typeface="+mj-cs"/>
              </a:rPr>
              <a:t> Gonçalves</a:t>
            </a:r>
          </a:p>
          <a:p>
            <a:pPr algn="ctr"/>
            <a:r>
              <a:rPr lang="pt-BR" sz="2400" b="1" dirty="0">
                <a:latin typeface="Baskerville Old Face" panose="02020602080505020303" pitchFamily="18" charset="0"/>
                <a:ea typeface="+mj-ea"/>
                <a:cs typeface="+mj-cs"/>
              </a:rPr>
              <a:t>Orientadora</a:t>
            </a:r>
            <a:r>
              <a:rPr lang="pt-BR" sz="2400" b="1" dirty="0" smtClean="0">
                <a:latin typeface="Baskerville Old Face" panose="02020602080505020303" pitchFamily="18" charset="0"/>
                <a:ea typeface="+mj-ea"/>
                <a:cs typeface="+mj-cs"/>
              </a:rPr>
              <a:t>: Dra. </a:t>
            </a:r>
            <a:r>
              <a:rPr lang="pt-BR" sz="2400" b="1" dirty="0">
                <a:latin typeface="Baskerville Old Face" panose="02020602080505020303" pitchFamily="18" charset="0"/>
                <a:ea typeface="+mj-ea"/>
                <a:cs typeface="+mj-cs"/>
              </a:rPr>
              <a:t>Alice Maria de Araújo Ferreira</a:t>
            </a:r>
            <a:endParaRPr lang="en-US" sz="2400" b="1" dirty="0">
              <a:latin typeface="Baskerville Old Face" panose="020206020805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61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7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85800" y="1472466"/>
            <a:ext cx="10820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>
                <a:latin typeface="Baskerville Old Face" panose="02020602080505020303" pitchFamily="18" charset="0"/>
              </a:rPr>
              <a:t>Os termos presentes </a:t>
            </a:r>
            <a:r>
              <a:rPr lang="pt-BR" sz="4400" dirty="0" smtClean="0">
                <a:latin typeface="Baskerville Old Face" panose="02020602080505020303" pitchFamily="18" charset="0"/>
              </a:rPr>
              <a:t>no glossário foram </a:t>
            </a:r>
            <a:r>
              <a:rPr lang="pt-BR" sz="4400" dirty="0">
                <a:latin typeface="Baskerville Old Face" panose="02020602080505020303" pitchFamily="18" charset="0"/>
              </a:rPr>
              <a:t>retirados </a:t>
            </a:r>
            <a:r>
              <a:rPr lang="pt-BR" sz="4400" dirty="0" smtClean="0">
                <a:latin typeface="Baskerville Old Face" panose="02020602080505020303" pitchFamily="18" charset="0"/>
              </a:rPr>
              <a:t>principalmente das </a:t>
            </a:r>
            <a:r>
              <a:rPr lang="pt-BR" sz="4400" dirty="0">
                <a:latin typeface="Baskerville Old Face" panose="02020602080505020303" pitchFamily="18" charset="0"/>
              </a:rPr>
              <a:t>documentações </a:t>
            </a:r>
            <a:r>
              <a:rPr lang="pt-BR" sz="4400" dirty="0" smtClean="0">
                <a:latin typeface="Baskerville Old Face" panose="02020602080505020303" pitchFamily="18" charset="0"/>
              </a:rPr>
              <a:t>do DECEA </a:t>
            </a:r>
            <a:r>
              <a:rPr lang="pt-BR" sz="4400" dirty="0">
                <a:latin typeface="Baskerville Old Face" panose="02020602080505020303" pitchFamily="18" charset="0"/>
              </a:rPr>
              <a:t>(MCA 100-16), ICAO (</a:t>
            </a:r>
            <a:r>
              <a:rPr lang="pt-BR" sz="4400" dirty="0" err="1">
                <a:latin typeface="Baskerville Old Face" panose="02020602080505020303" pitchFamily="18" charset="0"/>
              </a:rPr>
              <a:t>Doc</a:t>
            </a:r>
            <a:r>
              <a:rPr lang="pt-BR" sz="4400" dirty="0">
                <a:latin typeface="Baskerville Old Face" panose="02020602080505020303" pitchFamily="18" charset="0"/>
              </a:rPr>
              <a:t> 9432) e FAA (P/C </a:t>
            </a:r>
            <a:r>
              <a:rPr lang="pt-BR" sz="4400" dirty="0" err="1">
                <a:latin typeface="Baskerville Old Face" panose="02020602080505020303" pitchFamily="18" charset="0"/>
              </a:rPr>
              <a:t>glossary</a:t>
            </a:r>
            <a:r>
              <a:rPr lang="pt-BR" sz="4400" dirty="0">
                <a:latin typeface="Baskerville Old Face" panose="02020602080505020303" pitchFamily="18" charset="0"/>
              </a:rPr>
              <a:t>) que tratam de fraseologias </a:t>
            </a:r>
            <a:r>
              <a:rPr lang="pt-BR" sz="4400" dirty="0" smtClean="0">
                <a:latin typeface="Baskerville Old Face" panose="02020602080505020303" pitchFamily="18" charset="0"/>
              </a:rPr>
              <a:t>e comunicações </a:t>
            </a:r>
            <a:r>
              <a:rPr lang="pt-BR" sz="4400" dirty="0">
                <a:latin typeface="Baskerville Old Face" panose="02020602080505020303" pitchFamily="18" charset="0"/>
              </a:rPr>
              <a:t>radiotelefônicas. </a:t>
            </a:r>
            <a:endParaRPr lang="pt-BR" sz="4400" dirty="0" smtClean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Alguns </a:t>
            </a:r>
            <a:r>
              <a:rPr lang="pt-BR" sz="4400" dirty="0">
                <a:latin typeface="Baskerville Old Face" panose="02020602080505020303" pitchFamily="18" charset="0"/>
              </a:rPr>
              <a:t>termos foram propostos </a:t>
            </a:r>
            <a:r>
              <a:rPr lang="pt-BR" sz="4400" dirty="0" smtClean="0">
                <a:latin typeface="Baskerville Old Face" panose="02020602080505020303" pitchFamily="18" charset="0"/>
              </a:rPr>
              <a:t>pelos </a:t>
            </a:r>
            <a:r>
              <a:rPr lang="pt-BR" sz="4400" dirty="0">
                <a:latin typeface="Baskerville Old Face" panose="02020602080505020303" pitchFamily="18" charset="0"/>
              </a:rPr>
              <a:t>especialistas </a:t>
            </a:r>
            <a:r>
              <a:rPr lang="pt-BR" sz="4400" dirty="0" smtClean="0">
                <a:latin typeface="Baskerville Old Face" panose="02020602080505020303" pitchFamily="18" charset="0"/>
              </a:rPr>
              <a:t>participantes da pesquisa.</a:t>
            </a:r>
          </a:p>
          <a:p>
            <a:pPr algn="just"/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16676" y="360608"/>
            <a:ext cx="877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askerville Old Face" panose="02020602080505020303" pitchFamily="18" charset="0"/>
              </a:rPr>
              <a:t>O glossário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59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8335" y="159026"/>
            <a:ext cx="11256135" cy="746975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latin typeface="Baskerville Old Face" panose="02020602080505020303" pitchFamily="18" charset="0"/>
              </a:rPr>
              <a:t>Mapa Conceitual</a:t>
            </a:r>
            <a:endParaRPr lang="en-US" sz="5400" dirty="0">
              <a:latin typeface="Baskerville Old Face" panose="02020602080505020303" pitchFamily="18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268" y="1114022"/>
            <a:ext cx="8796270" cy="5743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76192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4703" y="352912"/>
            <a:ext cx="9478851" cy="1223494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latin typeface="Baskerville Old Face" panose="02020602080505020303" pitchFamily="18" charset="0"/>
              </a:rPr>
              <a:t>Microestrutura</a:t>
            </a:r>
            <a:br>
              <a:rPr lang="pt-BR" sz="6000" dirty="0" smtClean="0">
                <a:latin typeface="Baskerville Old Face" panose="02020602080505020303" pitchFamily="18" charset="0"/>
              </a:rPr>
            </a:br>
            <a:endParaRPr lang="en-US" sz="6000" dirty="0">
              <a:latin typeface="Baskerville Old Face" panose="02020602080505020303" pitchFamily="18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9192" y="925748"/>
            <a:ext cx="7239570" cy="56987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77999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7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6372" y="308019"/>
            <a:ext cx="4340179" cy="629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7148" y="1098728"/>
            <a:ext cx="4993958" cy="422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60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67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8290" y="896959"/>
            <a:ext cx="4921280" cy="500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9761" y="896959"/>
            <a:ext cx="4963800" cy="172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9761" y="2624089"/>
            <a:ext cx="4963800" cy="3276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58517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79"/>
            <a:ext cx="12192000" cy="688367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0631" y="139011"/>
            <a:ext cx="4417454" cy="663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28954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Espaço Reservado para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79"/>
            <a:ext cx="12192000" cy="6883678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999" y="668145"/>
            <a:ext cx="9229179" cy="550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0680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79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457" y="592426"/>
            <a:ext cx="10895526" cy="2550017"/>
          </a:xfrm>
        </p:spPr>
        <p:txBody>
          <a:bodyPr>
            <a:normAutofit fontScale="90000"/>
          </a:bodyPr>
          <a:lstStyle/>
          <a:p>
            <a:pPr algn="r"/>
            <a:r>
              <a:rPr lang="pt-BR" sz="2200" dirty="0" smtClean="0">
                <a:latin typeface="Baskerville Old Face" panose="02020602080505020303" pitchFamily="18" charset="0"/>
              </a:rPr>
              <a:t/>
            </a:r>
            <a:br>
              <a:rPr lang="pt-BR" sz="2200" dirty="0" smtClean="0">
                <a:latin typeface="Baskerville Old Face" panose="02020602080505020303" pitchFamily="18" charset="0"/>
              </a:rPr>
            </a:br>
            <a:r>
              <a:rPr lang="pt-BR" sz="2200" dirty="0" smtClean="0">
                <a:latin typeface="Baskerville Old Face" panose="02020602080505020303" pitchFamily="18" charset="0"/>
              </a:rPr>
              <a:t/>
            </a:r>
            <a:br>
              <a:rPr lang="pt-BR" sz="2200" dirty="0" smtClean="0">
                <a:latin typeface="Baskerville Old Face" panose="02020602080505020303" pitchFamily="18" charset="0"/>
              </a:rPr>
            </a:br>
            <a:r>
              <a:rPr lang="en-US" dirty="0">
                <a:latin typeface="Baskerville Old Face" panose="02020602080505020303" pitchFamily="18" charset="0"/>
              </a:rPr>
              <a:t>“You may not see us, but you can be sure that we keep an eye on you”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pt-BR" dirty="0">
                <a:latin typeface="Baskerville Old Face" panose="02020602080505020303" pitchFamily="18" charset="0"/>
              </a:rPr>
              <a:t>Stephanie Faria – controladora de tráfego aéreo.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1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87251" y="1429555"/>
            <a:ext cx="112174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ALMEIDA, G. M. B.. </a:t>
            </a:r>
            <a:r>
              <a:rPr lang="pt-BR" b="1" dirty="0"/>
              <a:t>O percurso da terminologia: </a:t>
            </a:r>
            <a:r>
              <a:rPr lang="pt-BR" dirty="0"/>
              <a:t>de atividade prática à consolidação de uma disciplina autônoma. </a:t>
            </a:r>
            <a:r>
              <a:rPr lang="pt-BR" dirty="0" err="1"/>
              <a:t>TradTerm</a:t>
            </a:r>
            <a:r>
              <a:rPr lang="pt-BR" dirty="0"/>
              <a:t>, v.9, p. 211-222, São Paulo, 2003. </a:t>
            </a:r>
            <a:endParaRPr lang="en-US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ALVAREZ, M. L. O.. Enunciados fraseológicos: uma amostra de linguagem e cultura no tempo e no espaço. In: ELGA PEREZ LABORDE &amp; MARIALUISAORTIZ ALVAREZ. (Org.). </a:t>
            </a:r>
            <a:r>
              <a:rPr lang="pt-BR" b="1" dirty="0"/>
              <a:t>Dimensão temporal e espacial na linguagem e na cultura latino-americana</a:t>
            </a:r>
            <a:r>
              <a:rPr lang="pt-BR" dirty="0"/>
              <a:t>. 1ed.Campinas: Pontes Editores, 2013, v. 1, p. 131-144.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ANAC. </a:t>
            </a:r>
            <a:r>
              <a:rPr lang="pt-BR" b="1" dirty="0"/>
              <a:t>Histórico da Aviação Civil Brasileira</a:t>
            </a:r>
            <a:r>
              <a:rPr lang="pt-BR" dirty="0"/>
              <a:t>. Disponível em &lt;http://www2.anac.gov.br/imprensa/historicoAviacaoCivil.asp&gt;. Acesso em: 12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/>
              <a:t>O que fazemos</a:t>
            </a:r>
            <a:r>
              <a:rPr lang="pt-BR" dirty="0"/>
              <a:t>. [20??] Disponível em &lt;http://www.anac.gov.br/A_Anac/o-que-fazemos&gt;. Acesso em: 29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AUBERT, F.H.. Introdução à metodologia da pesquisa terminológica bilíngue. </a:t>
            </a:r>
            <a:r>
              <a:rPr lang="pt-BR" b="1" dirty="0"/>
              <a:t>Cadernos de terminologia</a:t>
            </a:r>
            <a:r>
              <a:rPr lang="pt-BR" dirty="0"/>
              <a:t>, 103p., 2. ed., São Paulo: FELCH/CITRAT, 2001.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AZENHA JUNIOR, J.. Tradução Técnica, Condicionantes Culturais e Os Limites da Responsabilidade do Tradutor. </a:t>
            </a:r>
            <a:r>
              <a:rPr lang="pt-BR" b="1" dirty="0"/>
              <a:t>Cadernos de Tradução</a:t>
            </a:r>
            <a:r>
              <a:rPr lang="pt-BR" dirty="0"/>
              <a:t> (UFSC), UFSC, Florianópolis, v. 1, n.1, p. 137-149, 1997.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9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7881" y="1458868"/>
            <a:ext cx="115652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BARBOSA, M.A.. Dicionário, vocabulário, glossário:</a:t>
            </a:r>
            <a:r>
              <a:rPr lang="pt-BR" b="1" dirty="0"/>
              <a:t> </a:t>
            </a:r>
            <a:r>
              <a:rPr lang="pt-BR" dirty="0"/>
              <a:t>concepções. </a:t>
            </a:r>
            <a:r>
              <a:rPr lang="pt-BR" b="1" dirty="0"/>
              <a:t>Caderno de Terminologia</a:t>
            </a:r>
            <a:r>
              <a:rPr lang="pt-BR" dirty="0"/>
              <a:t>, n.1, p. 23-45, São Paulo, 2001.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Estrutura e formação do conceito nas línguas especializadas: tratamento terminológico e lexicográfico.</a:t>
            </a:r>
            <a:r>
              <a:rPr lang="pt-BR" b="1" dirty="0"/>
              <a:t> Revista Brasileira de </a:t>
            </a:r>
            <a:r>
              <a:rPr lang="pt-BR" b="1" dirty="0" err="1"/>
              <a:t>Lingüística</a:t>
            </a:r>
            <a:r>
              <a:rPr lang="pt-BR" b="1" dirty="0"/>
              <a:t> Aplicada</a:t>
            </a:r>
            <a:r>
              <a:rPr lang="pt-BR" dirty="0"/>
              <a:t>, v. 4, n. 1, 2004. &lt;Disponível em </a:t>
            </a:r>
            <a:r>
              <a:rPr lang="pt-BR" dirty="0">
                <a:hlinkClick r:id="rId3"/>
              </a:rPr>
              <a:t>http://www.scielo.br/pdf/rbla/v4n1/05.pdf</a:t>
            </a:r>
            <a:r>
              <a:rPr lang="pt-BR" dirty="0"/>
              <a:t>&gt;. Acesso em: 20 fev. 2017.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pt-BR" dirty="0"/>
              <a:t>BARROS, L. A.. </a:t>
            </a:r>
            <a:r>
              <a:rPr lang="pt-BR" b="1" dirty="0"/>
              <a:t>Curso Básico de Terminologia.</a:t>
            </a:r>
            <a:r>
              <a:rPr lang="pt-BR" dirty="0"/>
              <a:t> São Paulo: Editora da Universidade de São Paulo, 2004.</a:t>
            </a:r>
            <a:endParaRPr lang="en-US" dirty="0"/>
          </a:p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BEVILACQUA, C. R.. Fraseologia: perspectiva da língua comum e da língua especializada.</a:t>
            </a:r>
            <a:r>
              <a:rPr lang="pt-BR" b="1" dirty="0"/>
              <a:t> Língua e Literatura</a:t>
            </a:r>
            <a:r>
              <a:rPr lang="pt-BR" dirty="0"/>
              <a:t> (USP), Frederico Westphalen, v. 10-11, p. 73-86, 2005.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BRASIL. </a:t>
            </a:r>
            <a:r>
              <a:rPr lang="pt-BR" b="1" dirty="0"/>
              <a:t>Decreto n.19902</a:t>
            </a:r>
            <a:r>
              <a:rPr lang="pt-BR" dirty="0"/>
              <a:t>, de 22 de abril de 1931. Dispõe sobre a criação e organização do Departamento de Aeronáutica Civil. Disponível em:&lt;http://www.planalto.gov.br/ccivil_03/decreto/1930-1949/D19902.htm&gt;. Acesso: em </a:t>
            </a:r>
            <a:r>
              <a:rPr lang="pt-BR" u="sng" dirty="0"/>
              <a:t>12 </a:t>
            </a:r>
            <a:r>
              <a:rPr lang="pt-BR" dirty="0"/>
              <a:t>mar. </a:t>
            </a:r>
            <a:r>
              <a:rPr lang="pt-BR" u="sng" dirty="0"/>
              <a:t>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/>
              <a:t>Emenda Constitucional n. 23</a:t>
            </a:r>
            <a:r>
              <a:rPr lang="pt-BR" dirty="0"/>
              <a:t>, de 2 de setembro de 1999. </a:t>
            </a:r>
            <a:br>
              <a:rPr lang="pt-BR" dirty="0"/>
            </a:br>
            <a:r>
              <a:rPr lang="pt-BR" dirty="0"/>
              <a:t>Altera os </a:t>
            </a:r>
            <a:r>
              <a:rPr lang="pt-BR" dirty="0" err="1"/>
              <a:t>arts</a:t>
            </a:r>
            <a:r>
              <a:rPr lang="pt-BR" dirty="0"/>
              <a:t>. 12, 52, 84, 91, 102 e 105 da Constituição Federal (criação do Ministério da Defesa). Disponível em:&lt;http://www.planalto.gov.br/ccivil_03/Constituicao/Emendas/Emc/emc23.htm&gt;. Acesso em 12 mar. 2016.</a:t>
            </a:r>
            <a:endParaRPr lang="en-US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46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Objetivo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4000" y="1893194"/>
            <a:ext cx="9144000" cy="418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 smtClean="0">
                <a:latin typeface="Baskerville Old Face" panose="02020602080505020303" pitchFamily="18" charset="0"/>
              </a:rPr>
              <a:t>Apresentar um glossário com termos relacionados a situações de emergências utilizados nas comunicações radiotelefônicas entre pilotos e controladores de tráfego aéreo em português, com seus equivalentes terminológicos em inglês e uma lista de palavras em inglês com seu equivalente terminológico em português. </a:t>
            </a:r>
            <a:endParaRPr lang="en-US" sz="3200" dirty="0" smtClean="0">
              <a:latin typeface="Baskerville Old Face" panose="02020602080505020303" pitchFamily="18" charset="0"/>
            </a:endParaRPr>
          </a:p>
          <a:p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2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9977" y="1232835"/>
            <a:ext cx="1137204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r>
              <a:rPr lang="pt-BR" dirty="0" smtClean="0"/>
              <a:t>______. </a:t>
            </a:r>
            <a:r>
              <a:rPr lang="pt-BR" dirty="0"/>
              <a:t>Ministério da Defesa. Comando da Aeronáutica. Departamento de Controle do Espaço Aéreo. </a:t>
            </a:r>
            <a:r>
              <a:rPr lang="pt-BR" b="1" dirty="0"/>
              <a:t>ICA 100-12: </a:t>
            </a:r>
            <a:r>
              <a:rPr lang="pt-BR" dirty="0"/>
              <a:t>Regras do ar. Rio de Janeiro, 2013.</a:t>
            </a:r>
            <a:endParaRPr lang="en-US" dirty="0"/>
          </a:p>
          <a:p>
            <a:r>
              <a:rPr lang="pt-BR" dirty="0"/>
              <a:t>______. Ministério da Defesa. Comando da Aeronáutica. Departamento de Controle do Espaço Aéreo. </a:t>
            </a:r>
            <a:r>
              <a:rPr lang="pt-BR" b="1" dirty="0"/>
              <a:t>ICA 100-37: </a:t>
            </a:r>
            <a:r>
              <a:rPr lang="pt-BR" dirty="0"/>
              <a:t>Serviços de Tráfego Aéreo. Rio de Janeiro, 2013.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Ministério da Defesa. Comando da Aeronáutica. Departamento de Controle do Espaço Aéreo. </a:t>
            </a:r>
            <a:r>
              <a:rPr lang="pt-BR" b="1" dirty="0"/>
              <a:t>MCA 100-16: </a:t>
            </a:r>
            <a:r>
              <a:rPr lang="pt-BR" dirty="0"/>
              <a:t>Fraseologia de Tráfego Aéreo. Rio de Janeiro, 2013. Disponível em: &lt;http://publicacoes.decea.gov.br/?i=publicacao&amp;id=4307&gt;. Acesso em: 15 jun.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Ministério da Defesa. Comando da Aeronáutica. Departamento de Controle do Espaço Aéreo. </a:t>
            </a:r>
            <a:r>
              <a:rPr lang="pt-BR" b="1" dirty="0"/>
              <a:t>PCA 37-9: </a:t>
            </a:r>
            <a:r>
              <a:rPr lang="pt-BR" dirty="0"/>
              <a:t>Plano de implementação dos requisitos de proficiência em inglês para o período 2014/2016. Rio de Janeiro, 2014. Disponível em &lt;http://publicacoes.decea.gov.br/?i=publicacao&amp;id=3974&gt;. Acesso em: 16 jun.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CABRÉ, M. T.. </a:t>
            </a:r>
            <a:r>
              <a:rPr lang="pt-BR" b="1" dirty="0"/>
              <a:t>La terminologia: </a:t>
            </a:r>
            <a:r>
              <a:rPr lang="pt-BR" dirty="0"/>
              <a:t>teoria, </a:t>
            </a:r>
            <a:r>
              <a:rPr lang="pt-BR" dirty="0" err="1"/>
              <a:t>metodología</a:t>
            </a:r>
            <a:r>
              <a:rPr lang="pt-BR" dirty="0"/>
              <a:t>, </a:t>
            </a:r>
            <a:r>
              <a:rPr lang="pt-BR" dirty="0" err="1"/>
              <a:t>aplicaciones</a:t>
            </a:r>
            <a:r>
              <a:rPr lang="pt-BR" dirty="0"/>
              <a:t>. Tradução castelhana de </a:t>
            </a:r>
            <a:r>
              <a:rPr lang="pt-BR" dirty="0" err="1"/>
              <a:t>Carles</a:t>
            </a:r>
            <a:r>
              <a:rPr lang="pt-BR" dirty="0"/>
              <a:t> </a:t>
            </a:r>
            <a:r>
              <a:rPr lang="pt-BR" dirty="0" err="1"/>
              <a:t>Tebé</a:t>
            </a:r>
            <a:r>
              <a:rPr lang="pt-BR" dirty="0"/>
              <a:t>. Barcelona: Editorial Antártida/</a:t>
            </a:r>
            <a:r>
              <a:rPr lang="pt-BR" dirty="0" err="1"/>
              <a:t>Empúries</a:t>
            </a:r>
            <a:r>
              <a:rPr lang="pt-BR" dirty="0"/>
              <a:t>, 1993, 529p.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es-ES" dirty="0"/>
              <a:t>______. </a:t>
            </a:r>
            <a:r>
              <a:rPr lang="es-ES" b="1" dirty="0"/>
              <a:t>La </a:t>
            </a:r>
            <a:r>
              <a:rPr lang="es-ES" b="1" dirty="0" err="1"/>
              <a:t>terminologia</a:t>
            </a:r>
            <a:r>
              <a:rPr lang="es-ES" b="1" dirty="0"/>
              <a:t>: </a:t>
            </a:r>
            <a:r>
              <a:rPr lang="es-ES" dirty="0"/>
              <a:t>representación y comunicación – elementos para una teoría de base comunicativa y </a:t>
            </a:r>
            <a:r>
              <a:rPr lang="es-ES" dirty="0" err="1"/>
              <a:t>outros</a:t>
            </a:r>
            <a:r>
              <a:rPr lang="es-ES" dirty="0"/>
              <a:t> artículos. Barcelona: </a:t>
            </a:r>
            <a:r>
              <a:rPr lang="es-ES" dirty="0" err="1"/>
              <a:t>Institut</a:t>
            </a:r>
            <a:r>
              <a:rPr lang="es-ES" dirty="0"/>
              <a:t> </a:t>
            </a:r>
            <a:r>
              <a:rPr lang="es-ES" dirty="0" err="1"/>
              <a:t>Universitari</a:t>
            </a:r>
            <a:r>
              <a:rPr lang="es-ES" dirty="0"/>
              <a:t> de </a:t>
            </a:r>
            <a:r>
              <a:rPr lang="es-ES" dirty="0" err="1"/>
              <a:t>Linguística</a:t>
            </a:r>
            <a:r>
              <a:rPr lang="es-ES" dirty="0"/>
              <a:t> Aplicada, 1999, 369p.</a:t>
            </a:r>
            <a:endParaRPr lang="en-US" dirty="0"/>
          </a:p>
          <a:p>
            <a:r>
              <a:rPr lang="es-ES" dirty="0"/>
              <a:t>______. </a:t>
            </a:r>
            <a:r>
              <a:rPr lang="es-ES" b="1" dirty="0"/>
              <a:t>La </a:t>
            </a:r>
            <a:r>
              <a:rPr lang="es-ES" b="1" dirty="0" err="1"/>
              <a:t>terminologia</a:t>
            </a:r>
            <a:r>
              <a:rPr lang="es-ES" b="1" dirty="0"/>
              <a:t>, </a:t>
            </a:r>
            <a:r>
              <a:rPr lang="es-ES" b="1" dirty="0" err="1"/>
              <a:t>uma</a:t>
            </a:r>
            <a:r>
              <a:rPr lang="es-ES" b="1" dirty="0"/>
              <a:t> disciplina </a:t>
            </a:r>
            <a:r>
              <a:rPr lang="es-ES" b="1" dirty="0" err="1"/>
              <a:t>em</a:t>
            </a:r>
            <a:r>
              <a:rPr lang="es-ES" b="1" dirty="0"/>
              <a:t> evolución: </a:t>
            </a:r>
            <a:r>
              <a:rPr lang="es-ES" dirty="0" err="1"/>
              <a:t>passado</a:t>
            </a:r>
            <a:r>
              <a:rPr lang="es-ES" dirty="0"/>
              <a:t>, presente y algunos elementos de futuro. </a:t>
            </a:r>
            <a:r>
              <a:rPr lang="pt-BR" dirty="0" err="1"/>
              <a:t>Universitat</a:t>
            </a:r>
            <a:r>
              <a:rPr lang="pt-BR" dirty="0"/>
              <a:t> Pompeu </a:t>
            </a:r>
            <a:r>
              <a:rPr lang="pt-BR" dirty="0" err="1"/>
              <a:t>Fabra</a:t>
            </a:r>
            <a:r>
              <a:rPr lang="pt-BR" dirty="0"/>
              <a:t>, Espanha. 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66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92429" y="1425467"/>
            <a:ext cx="115995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CGNA. </a:t>
            </a:r>
            <a:r>
              <a:rPr lang="pt-BR" b="1" dirty="0"/>
              <a:t>Anuário estatístico de tráfego aéreo de</a:t>
            </a:r>
            <a:r>
              <a:rPr lang="pt-BR" dirty="0"/>
              <a:t> </a:t>
            </a:r>
            <a:r>
              <a:rPr lang="pt-BR" b="1" dirty="0"/>
              <a:t>2015</a:t>
            </a:r>
            <a:r>
              <a:rPr lang="pt-BR" dirty="0"/>
              <a:t>. [Online]. Disponível em: &lt;http://www.decea.gov.br/anuario-estatistico-de-trafego-aereo-ref-2015-ja-esta-disponivel-para-consultas/&gt;. Acesso em: 09 jun.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DEPARTAMENTO DE CONTROLE DO ESPAÇO AÉREO. </a:t>
            </a:r>
            <a:r>
              <a:rPr lang="pt-BR" b="1" dirty="0"/>
              <a:t>CINDACTA I - 1° Centro Integrado de Defesa Aérea e Controle de Tráfego Aéreo</a:t>
            </a:r>
            <a:r>
              <a:rPr lang="pt-BR" dirty="0"/>
              <a:t>. Disponível em: &lt;http://www.decea.gov.br/unidades/cindacta-i/&gt;.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27 mar. 2016.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EUROCONTROL. </a:t>
            </a:r>
            <a:r>
              <a:rPr lang="en-US" b="1" dirty="0"/>
              <a:t>Air Traffic Control Speech Corpus Online</a:t>
            </a:r>
            <a:r>
              <a:rPr lang="en-US" dirty="0"/>
              <a:t>. </a:t>
            </a:r>
            <a:r>
              <a:rPr lang="pt-BR" dirty="0"/>
              <a:t>Disponível em: &lt;https://www.eurocontrol.int/eec/public/standard_page/EEC_News_2008_1_ATCOSIM.html&gt;. Acesso em: 27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/>
              <a:t>EUROCONTROL ATM </a:t>
            </a:r>
            <a:r>
              <a:rPr lang="pt-BR" b="1" dirty="0" err="1"/>
              <a:t>Lexicon</a:t>
            </a:r>
            <a:r>
              <a:rPr lang="pt-BR" dirty="0"/>
              <a:t>. Disponível em: &lt;http://www.eurocontrol.int/lexicon/lexicon/en/index.php/Main_Page&gt;. Acesso em: 29 mar. 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/>
              <a:t>Who </a:t>
            </a:r>
            <a:r>
              <a:rPr lang="pt-BR" b="1" dirty="0" err="1"/>
              <a:t>we</a:t>
            </a:r>
            <a:r>
              <a:rPr lang="pt-BR" b="1" dirty="0"/>
              <a:t> are</a:t>
            </a:r>
            <a:r>
              <a:rPr lang="pt-BR" dirty="0"/>
              <a:t>. 2016. Disponível em: &lt;http://www.eurocontrol.int/articles/who-we-are&gt;. Acesso em: 29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FAULSTICH, E. A </a:t>
            </a:r>
            <a:r>
              <a:rPr lang="pt-BR" dirty="0" err="1"/>
              <a:t>socioterminologia</a:t>
            </a:r>
            <a:r>
              <a:rPr lang="pt-BR" dirty="0"/>
              <a:t> na comunicação científica e técnica. </a:t>
            </a:r>
            <a:r>
              <a:rPr lang="pt-BR" b="1" dirty="0"/>
              <a:t>Ciência e Cultura</a:t>
            </a:r>
            <a:r>
              <a:rPr lang="pt-BR" dirty="0"/>
              <a:t>, v. 58, n. 2, p. 27-31, 2006.</a:t>
            </a:r>
            <a:endParaRPr lang="en-US" dirty="0"/>
          </a:p>
          <a:p>
            <a:r>
              <a:rPr lang="pt-BR" dirty="0"/>
              <a:t> </a:t>
            </a:r>
          </a:p>
          <a:p>
            <a:r>
              <a:rPr lang="pt-BR" dirty="0"/>
              <a:t>FEDERAL AVIATION ADMINISTRATION (FAA). </a:t>
            </a:r>
            <a:r>
              <a:rPr lang="pt-BR" b="1" dirty="0" err="1"/>
              <a:t>About</a:t>
            </a:r>
            <a:r>
              <a:rPr lang="pt-BR" b="1" dirty="0"/>
              <a:t> FAA</a:t>
            </a:r>
            <a:r>
              <a:rPr lang="pt-BR" dirty="0"/>
              <a:t>. Disponível em: &lt;http://www.faa.gov/about/&gt;. Acesso em: 29 mar. 2016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5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43437" y="1381596"/>
            <a:ext cx="117455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______. </a:t>
            </a:r>
            <a:r>
              <a:rPr lang="pt-BR" b="1" dirty="0"/>
              <a:t>Air </a:t>
            </a:r>
            <a:r>
              <a:rPr lang="pt-BR" b="1" dirty="0" err="1"/>
              <a:t>Traffic</a:t>
            </a:r>
            <a:r>
              <a:rPr lang="pt-BR" b="1" dirty="0"/>
              <a:t> </a:t>
            </a:r>
            <a:r>
              <a:rPr lang="pt-BR" b="1" dirty="0" err="1"/>
              <a:t>Control</a:t>
            </a:r>
            <a:r>
              <a:rPr lang="pt-BR" dirty="0"/>
              <a:t>. 2015 [Online]. Disponível em: &lt;https://www.faa.gov/documentLibrary/media/Order/ATC.pdf&gt;. Acesso: em 29 mar. 2016.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 err="1"/>
              <a:t>History</a:t>
            </a:r>
            <a:r>
              <a:rPr lang="pt-BR" dirty="0"/>
              <a:t>. Disponível em: &lt;http://www.faa.gov/about/history/brief_history/&gt;. Acesso em: 29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 err="1"/>
              <a:t>Instrument</a:t>
            </a:r>
            <a:r>
              <a:rPr lang="pt-BR" b="1" dirty="0"/>
              <a:t> </a:t>
            </a:r>
            <a:r>
              <a:rPr lang="pt-BR" b="1" dirty="0" err="1"/>
              <a:t>Flying</a:t>
            </a:r>
            <a:r>
              <a:rPr lang="pt-BR" b="1" dirty="0"/>
              <a:t> </a:t>
            </a:r>
            <a:r>
              <a:rPr lang="pt-BR" b="1" dirty="0" err="1"/>
              <a:t>Handbook</a:t>
            </a:r>
            <a:r>
              <a:rPr lang="pt-BR" dirty="0"/>
              <a:t>. USA, 2012. Disponível em: &lt;http://www.faa.gov/regulations_policies/handbooks_manuals/aviation/media/FAA-H-8083-15B.pdf</a:t>
            </a:r>
            <a:r>
              <a:rPr lang="pt-BR" u="sng" dirty="0"/>
              <a:t> &gt;. </a:t>
            </a:r>
            <a:r>
              <a:rPr lang="pt-BR" dirty="0"/>
              <a:t>Acesso em: 29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FORÇA AÉREA 100. </a:t>
            </a:r>
            <a:r>
              <a:rPr lang="pt-BR" b="1" dirty="0"/>
              <a:t>DCA 100-45: </a:t>
            </a:r>
            <a:r>
              <a:rPr lang="pt-BR" dirty="0"/>
              <a:t>Concepção estratégica. 2015 [Online]. Disponível em: &lt;http://www.fab.mil.br/Download/arquivos/FA100.pdf&gt;. Acesso em: 16 jun.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FORÇA AÉREA BRASILEIRA. FABTV, FAB no Controle. </a:t>
            </a:r>
            <a:r>
              <a:rPr lang="pt-BR" b="1" dirty="0"/>
              <a:t>A história do controle de tráfego aéreo</a:t>
            </a:r>
            <a:r>
              <a:rPr lang="pt-BR" dirty="0"/>
              <a:t>. Disponível em: &lt;http://www.fab.mil.br/fabtv#fabtv</a:t>
            </a:r>
            <a:r>
              <a:rPr lang="pt-BR" u="sng" dirty="0"/>
              <a:t>&gt;. Acesso em: 12 </a:t>
            </a:r>
            <a:r>
              <a:rPr lang="pt-BR" dirty="0"/>
              <a:t>mar. </a:t>
            </a:r>
            <a:r>
              <a:rPr lang="pt-BR" u="sng" dirty="0"/>
              <a:t>2016.</a:t>
            </a:r>
            <a:r>
              <a:rPr lang="pt-BR" dirty="0"/>
              <a:t> 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>
                <a:hlinkClick r:id="rId3"/>
              </a:rPr>
              <a:t>FUJIHARA, A. K.</a:t>
            </a:r>
            <a:r>
              <a:rPr lang="pt-BR" dirty="0"/>
              <a:t>. Equivalência Tradutória e Significação.</a:t>
            </a:r>
            <a:r>
              <a:rPr lang="pt-BR" b="1" dirty="0"/>
              <a:t> Estudos Linguísticos</a:t>
            </a:r>
            <a:r>
              <a:rPr lang="pt-BR" dirty="0"/>
              <a:t> (São Paulo. 1978), v. 1, p. 273-283, 2009.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______. </a:t>
            </a:r>
            <a:r>
              <a:rPr lang="pt-BR" b="1" dirty="0"/>
              <a:t>Equivalência Tradutória e Significação</a:t>
            </a:r>
            <a:r>
              <a:rPr lang="pt-BR" dirty="0"/>
              <a:t>. 2010. 151f. Dissertação (Mestrado em Letras) – Universidade Federal do Paraná, Curitiba. 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2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46468" y="1536141"/>
            <a:ext cx="117455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GRADDOL, D.. </a:t>
            </a:r>
            <a:r>
              <a:rPr lang="en-US" b="1" dirty="0"/>
              <a:t>The Future of English?</a:t>
            </a:r>
            <a:r>
              <a:rPr lang="en-US" dirty="0"/>
              <a:t> UK: The British Council, 1997. p. 2-14. </a:t>
            </a:r>
            <a:r>
              <a:rPr lang="pt-BR" dirty="0"/>
              <a:t>Disponível em: &lt;https://www.teachingenglish.org.uk/sites/teacheng/files/learning-elt-future.pdf&gt;. Acesso em: 27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ICAO. </a:t>
            </a:r>
            <a:r>
              <a:rPr lang="pt-BR" b="1" dirty="0" err="1"/>
              <a:t>About</a:t>
            </a:r>
            <a:r>
              <a:rPr lang="pt-BR" b="1" dirty="0"/>
              <a:t> ICAO</a:t>
            </a:r>
            <a:r>
              <a:rPr lang="pt-BR" dirty="0"/>
              <a:t>. Disponível em: &lt;http://www.icao.int/about-icao/Pages/default.aspx</a:t>
            </a:r>
            <a:r>
              <a:rPr lang="pt-BR" u="sng" dirty="0"/>
              <a:t>&gt;. </a:t>
            </a:r>
            <a:r>
              <a:rPr lang="en-US" u="sng" dirty="0" err="1"/>
              <a:t>Acesso</a:t>
            </a:r>
            <a:r>
              <a:rPr lang="en-US" u="sng" dirty="0"/>
              <a:t> </a:t>
            </a:r>
            <a:r>
              <a:rPr lang="en-US" u="sng" dirty="0" err="1"/>
              <a:t>em</a:t>
            </a:r>
            <a:r>
              <a:rPr lang="en-US" u="sng" dirty="0"/>
              <a:t>: 12 </a:t>
            </a:r>
            <a:r>
              <a:rPr lang="en-US" dirty="0"/>
              <a:t>mar. </a:t>
            </a:r>
            <a:r>
              <a:rPr lang="en-US" u="sng" dirty="0"/>
              <a:t>2016.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______. </a:t>
            </a:r>
            <a:r>
              <a:rPr lang="en-US" b="1" dirty="0"/>
              <a:t>Foundation of the International Civil Aviation Organization</a:t>
            </a:r>
            <a:r>
              <a:rPr lang="en-US" dirty="0"/>
              <a:t>. </a:t>
            </a:r>
            <a:r>
              <a:rPr lang="pt-BR" dirty="0"/>
              <a:t>Disponível em: &lt;http://www.icao.int/about-icao/pages/foundation-of-icao.aspx&gt;. </a:t>
            </a:r>
            <a:r>
              <a:rPr lang="en-US" u="sng" dirty="0" err="1"/>
              <a:t>Acesso</a:t>
            </a:r>
            <a:r>
              <a:rPr lang="en-US" u="sng" dirty="0"/>
              <a:t> </a:t>
            </a:r>
            <a:r>
              <a:rPr lang="en-US" u="sng" dirty="0" err="1"/>
              <a:t>em</a:t>
            </a:r>
            <a:r>
              <a:rPr lang="en-US" u="sng" dirty="0"/>
              <a:t>: 12 </a:t>
            </a:r>
            <a:r>
              <a:rPr lang="en-US" dirty="0"/>
              <a:t>mar. </a:t>
            </a:r>
            <a:r>
              <a:rPr lang="en-US" u="sng" dirty="0"/>
              <a:t>2016.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______. </a:t>
            </a:r>
            <a:r>
              <a:rPr lang="en-US" b="1" dirty="0"/>
              <a:t>Annex 10 to the Convention on International Civil Aviation – </a:t>
            </a:r>
            <a:r>
              <a:rPr lang="en-US" dirty="0"/>
              <a:t>Aeronautical </a:t>
            </a:r>
            <a:r>
              <a:rPr lang="en-US" dirty="0" err="1"/>
              <a:t>Telecomunications</a:t>
            </a:r>
            <a:r>
              <a:rPr lang="en-US" dirty="0"/>
              <a:t>. Volume II. Sixth Edition, October 2001.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______. </a:t>
            </a:r>
            <a:r>
              <a:rPr lang="en-US" b="1" dirty="0"/>
              <a:t>Doc 4444: </a:t>
            </a:r>
            <a:r>
              <a:rPr lang="en-US" dirty="0"/>
              <a:t>Air Traffic Management. Fifteenth Edition, 2007.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______. </a:t>
            </a:r>
            <a:r>
              <a:rPr lang="en-US" b="1" dirty="0"/>
              <a:t>Doc 9835:</a:t>
            </a:r>
            <a:r>
              <a:rPr lang="en-US" dirty="0"/>
              <a:t> Manual on the Implementation of ICAO Language Proficiency Requirements. Second Edition, 2010.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______. </a:t>
            </a:r>
            <a:r>
              <a:rPr lang="en-US" b="1" dirty="0"/>
              <a:t>Doc 9432: </a:t>
            </a:r>
            <a:r>
              <a:rPr lang="en-US" dirty="0"/>
              <a:t>Manual of Radiotelephony. Fourth Edition, 2007.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99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46468" y="1536141"/>
            <a:ext cx="117455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INFRAERO. </a:t>
            </a:r>
            <a:r>
              <a:rPr lang="en-US" b="1" dirty="0" err="1"/>
              <a:t>Concessão</a:t>
            </a:r>
            <a:r>
              <a:rPr lang="en-US" b="1" dirty="0"/>
              <a:t> de </a:t>
            </a:r>
            <a:r>
              <a:rPr lang="en-US" b="1" dirty="0" err="1"/>
              <a:t>Aeroportos</a:t>
            </a:r>
            <a:r>
              <a:rPr lang="en-US" dirty="0"/>
              <a:t>. </a:t>
            </a:r>
            <a:r>
              <a:rPr lang="pt-BR" dirty="0"/>
              <a:t>Disponível em: &lt;http://www.infraero.gov.br/index.php/br/transparencia/concessao.html&gt;.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13 mar. 2016.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ISO 1087-1 (E/F). </a:t>
            </a:r>
            <a:r>
              <a:rPr lang="en-US" b="1" dirty="0"/>
              <a:t>Terminology work – </a:t>
            </a:r>
            <a:r>
              <a:rPr lang="en-US" dirty="0"/>
              <a:t>Vocabulary - Part 1: theory and application / </a:t>
            </a:r>
            <a:r>
              <a:rPr lang="en-US" dirty="0" err="1"/>
              <a:t>Travaux</a:t>
            </a:r>
            <a:r>
              <a:rPr lang="en-US" dirty="0"/>
              <a:t> </a:t>
            </a:r>
            <a:r>
              <a:rPr lang="en-US" dirty="0" err="1"/>
              <a:t>terminologiques</a:t>
            </a:r>
            <a:r>
              <a:rPr lang="en-US" dirty="0"/>
              <a:t> – </a:t>
            </a:r>
            <a:r>
              <a:rPr lang="en-US" dirty="0" err="1"/>
              <a:t>Vocabulaire</a:t>
            </a:r>
            <a:r>
              <a:rPr lang="en-US" dirty="0"/>
              <a:t> – Parte 1: </a:t>
            </a:r>
            <a:r>
              <a:rPr lang="en-US" dirty="0" err="1"/>
              <a:t>théorie</a:t>
            </a:r>
            <a:r>
              <a:rPr lang="en-US" dirty="0"/>
              <a:t> et application. Genève: International Standard Organization, 2000.</a:t>
            </a:r>
          </a:p>
          <a:p>
            <a:r>
              <a:rPr lang="en-US" dirty="0"/>
              <a:t> </a:t>
            </a:r>
          </a:p>
          <a:p>
            <a:r>
              <a:rPr lang="pt-BR" dirty="0"/>
              <a:t>JESUS, A. M. R.; ALVES, I. M.. </a:t>
            </a:r>
            <a:r>
              <a:rPr lang="pt-BR" b="1" dirty="0"/>
              <a:t>Estabelecimento de equivalências em terminologia multilíngue no campo da Astronomia</a:t>
            </a:r>
            <a:r>
              <a:rPr lang="pt-BR" dirty="0"/>
              <a:t>. In: VI Congresso Internacional da ABRALIN, João Pessoa, 2009. p. 298-306.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KRIEGER, M. G.; FINATTO, M. J. B.. </a:t>
            </a:r>
            <a:r>
              <a:rPr lang="pt-BR" b="1" dirty="0"/>
              <a:t>Introdução à terminologia: </a:t>
            </a:r>
            <a:r>
              <a:rPr lang="pt-BR" dirty="0"/>
              <a:t>teoria e prática. São Paulo: Contexto, 2004, 223p.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MICHAELIS. </a:t>
            </a:r>
            <a:r>
              <a:rPr lang="pt-BR" b="1" dirty="0"/>
              <a:t>Dicionário Português online</a:t>
            </a:r>
            <a:r>
              <a:rPr lang="pt-BR" dirty="0"/>
              <a:t>. Disponível em: &lt; http://michaelis.uol.com.br/moderno/portugues/index.php?lingua=portugues-portugues&amp;palavra=gloss%E1rio&gt;. </a:t>
            </a:r>
            <a:r>
              <a:rPr lang="en-US" dirty="0" err="1"/>
              <a:t>Acesso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: 16 jun. 2016.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MITSUTOMI, M.; O‘BRIEN, K. </a:t>
            </a:r>
            <a:r>
              <a:rPr lang="en-US" b="1" dirty="0"/>
              <a:t>Fundamental aviation language issues addressed by new proficiency requirements.</a:t>
            </a:r>
            <a:r>
              <a:rPr lang="en-US" dirty="0"/>
              <a:t> </a:t>
            </a:r>
            <a:r>
              <a:rPr lang="pt-BR" dirty="0"/>
              <a:t>ICAO </a:t>
            </a:r>
            <a:r>
              <a:rPr lang="pt-BR" dirty="0" err="1"/>
              <a:t>Journal</a:t>
            </a:r>
            <a:r>
              <a:rPr lang="pt-BR" dirty="0"/>
              <a:t>, v. 59, No. 1, p. 7-9/ 26-27, 2004.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21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04800" y="1330079"/>
            <a:ext cx="117455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MONTEIRO, A. L. T.. Comunicações </a:t>
            </a:r>
            <a:r>
              <a:rPr lang="pt-BR" dirty="0" err="1"/>
              <a:t>trans-culturais</a:t>
            </a:r>
            <a:r>
              <a:rPr lang="pt-BR" dirty="0"/>
              <a:t>: Uma ameaça à segurança do tráfego aéreo internacional. </a:t>
            </a:r>
            <a:r>
              <a:rPr lang="pt-BR" b="1" dirty="0"/>
              <a:t>Caderno de Letras</a:t>
            </a:r>
            <a:r>
              <a:rPr lang="pt-BR" dirty="0"/>
              <a:t>, n.23, p. 123-135, 2007.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OLIVEIRA, A. R.. Equivalência: sinônimo de divergência. </a:t>
            </a:r>
            <a:r>
              <a:rPr lang="pt-BR" b="1" dirty="0"/>
              <a:t>Cadernos de Tradução </a:t>
            </a:r>
            <a:r>
              <a:rPr lang="pt-BR" dirty="0"/>
              <a:t>(UFSC), v. 19, p. 97-114, 2007.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OLIVEIRA, H. V.. </a:t>
            </a:r>
            <a:r>
              <a:rPr lang="pt-BR" b="1" dirty="0"/>
              <a:t>Secretaria de Aviação Civil</a:t>
            </a:r>
            <a:r>
              <a:rPr lang="pt-BR" dirty="0"/>
              <a:t> </a:t>
            </a:r>
            <a:r>
              <a:rPr lang="pt-BR" b="1" dirty="0"/>
              <a:t>- </a:t>
            </a:r>
            <a:r>
              <a:rPr lang="pt-BR" dirty="0"/>
              <a:t>Competências. 2015. Disponível em: &lt;http://www.aviacao.gov.br/acesso-a-informacao/institucional/competencias&gt;. Acesso em: 13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PAVEL, S.; NOLET, D. </a:t>
            </a:r>
            <a:r>
              <a:rPr lang="pt-BR" b="1" dirty="0"/>
              <a:t>Manual de Terminologia</a:t>
            </a:r>
            <a:r>
              <a:rPr lang="pt-BR" dirty="0"/>
              <a:t>. Tradução de </a:t>
            </a:r>
            <a:r>
              <a:rPr lang="pt-BR" dirty="0" err="1"/>
              <a:t>Enilde</a:t>
            </a:r>
            <a:r>
              <a:rPr lang="pt-BR" dirty="0"/>
              <a:t> </a:t>
            </a:r>
            <a:r>
              <a:rPr lang="pt-BR" dirty="0" err="1"/>
              <a:t>Faulstich</a:t>
            </a:r>
            <a:r>
              <a:rPr lang="pt-BR" dirty="0"/>
              <a:t>. Bureau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traduction</a:t>
            </a:r>
            <a:r>
              <a:rPr lang="pt-BR" dirty="0"/>
              <a:t>, Montreal. Canadá, 2002.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PROFESSOR KALAZANS. </a:t>
            </a:r>
            <a:r>
              <a:rPr lang="pt-BR" b="1" dirty="0"/>
              <a:t>Livro – </a:t>
            </a:r>
            <a:r>
              <a:rPr lang="pt-BR" dirty="0"/>
              <a:t>Glossário de Inglês Técnico. Disponível em: &lt;http://www.professorkalazans.com.br/sinopse-glossario-de-ingles-tecnico.html&gt;. Acesso em: 29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>
                <a:hlinkClick r:id="rId3"/>
              </a:rPr>
              <a:t>RODRIGUES, C. C</a:t>
            </a:r>
            <a:r>
              <a:rPr lang="pt-BR" dirty="0"/>
              <a:t>.. Tradução: a questão da equivalência. </a:t>
            </a:r>
            <a:r>
              <a:rPr lang="pt-BR" b="1" dirty="0"/>
              <a:t>Alfa: Revista de Linguística </a:t>
            </a:r>
            <a:r>
              <a:rPr lang="pt-BR" dirty="0"/>
              <a:t>(UNESP. São José do Rio Preto. Impresso), São Paulo, v. 44, </a:t>
            </a:r>
            <a:r>
              <a:rPr lang="pt-BR" dirty="0" err="1"/>
              <a:t>n.esp</a:t>
            </a:r>
            <a:r>
              <a:rPr lang="pt-BR" dirty="0"/>
              <a:t>., p. 89-98, 2000.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en-US" dirty="0"/>
              <a:t>SAGER, J. C.. </a:t>
            </a:r>
            <a:r>
              <a:rPr lang="es-ES" dirty="0"/>
              <a:t>Prólogo. In: CABRÉ, M. T.. </a:t>
            </a:r>
            <a:r>
              <a:rPr lang="es-ES" b="1" dirty="0"/>
              <a:t>La </a:t>
            </a:r>
            <a:r>
              <a:rPr lang="es-ES" b="1" dirty="0" err="1"/>
              <a:t>terminologia</a:t>
            </a:r>
            <a:r>
              <a:rPr lang="es-ES" b="1" dirty="0"/>
              <a:t>: </a:t>
            </a:r>
            <a:r>
              <a:rPr lang="es-ES" dirty="0" err="1"/>
              <a:t>teoria</a:t>
            </a:r>
            <a:r>
              <a:rPr lang="es-ES" dirty="0"/>
              <a:t>, metodología, aplicaciones. </a:t>
            </a:r>
            <a:r>
              <a:rPr lang="pt-BR" dirty="0"/>
              <a:t>Tradução castelhana de </a:t>
            </a:r>
            <a:r>
              <a:rPr lang="pt-BR" dirty="0" err="1"/>
              <a:t>Carles</a:t>
            </a:r>
            <a:r>
              <a:rPr lang="pt-BR" dirty="0"/>
              <a:t> </a:t>
            </a:r>
            <a:r>
              <a:rPr lang="pt-BR" dirty="0" err="1"/>
              <a:t>Tebé</a:t>
            </a:r>
            <a:r>
              <a:rPr lang="pt-BR" dirty="0"/>
              <a:t>. Barcelona: Editorial Antártida/</a:t>
            </a:r>
            <a:r>
              <a:rPr lang="pt-BR" dirty="0" err="1"/>
              <a:t>Empúries</a:t>
            </a:r>
            <a:r>
              <a:rPr lang="pt-BR" dirty="0"/>
              <a:t>, 1993, 529p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4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latin typeface="Baskerville Old Face" panose="02020602080505020303" pitchFamily="18" charset="0"/>
              </a:rPr>
              <a:t>Referências Bibliográficas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04800" y="1330079"/>
            <a:ext cx="117455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pt-BR" dirty="0"/>
              <a:t>SARDINHA, T. B.. </a:t>
            </a:r>
            <a:r>
              <a:rPr lang="pt-BR" b="1" dirty="0"/>
              <a:t>Linguística de </a:t>
            </a:r>
            <a:r>
              <a:rPr lang="pt-BR" b="1" i="1" dirty="0"/>
              <a:t>Corpus</a:t>
            </a:r>
            <a:r>
              <a:rPr lang="pt-BR" dirty="0"/>
              <a:t>. Barueri-SP: Manole, 2004, 410p.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SECRETARIA </a:t>
            </a:r>
            <a:r>
              <a:rPr lang="pt-BR" dirty="0"/>
              <a:t>DE AVIAÇÃO CIVIL. </a:t>
            </a:r>
            <a:r>
              <a:rPr lang="pt-BR" b="1" dirty="0"/>
              <a:t>Entidades do Setor Aéreo</a:t>
            </a:r>
            <a:r>
              <a:rPr lang="pt-BR" dirty="0"/>
              <a:t>. Disponível em: &lt;http://www.aviacao.gov.br/assuntos/o-setor-aereo/entidades-do-setor-aereo&gt;. Acesso em: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SECRETARIA DE AVIAÇÃO CIVIL (SAC). </a:t>
            </a:r>
            <a:r>
              <a:rPr lang="pt-BR" b="1" dirty="0"/>
              <a:t>Concessões</a:t>
            </a:r>
            <a:r>
              <a:rPr lang="pt-BR" dirty="0"/>
              <a:t>. 2014. Disponível em: &lt;http://www.aviacao.gov.br/assuntos/concessoes-de-aeroportos&gt;. Acesso em: 13 mar. 2016.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r>
              <a:rPr lang="en-US" dirty="0"/>
              <a:t>STREHLER, R.G.; GOROVITZ, S.. </a:t>
            </a:r>
            <a:r>
              <a:rPr lang="pt-BR" b="1" dirty="0"/>
              <a:t>Manual do </a:t>
            </a:r>
            <a:r>
              <a:rPr lang="pt-BR" b="1" dirty="0" err="1"/>
              <a:t>RepLET</a:t>
            </a:r>
            <a:r>
              <a:rPr lang="pt-BR" b="1" dirty="0"/>
              <a:t>: </a:t>
            </a:r>
            <a:r>
              <a:rPr lang="pt-BR" dirty="0"/>
              <a:t>acompanhado de elementos de lexicologia e de terminologia. Brasília: Centro Editorial, 2011, 98p.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58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Motivação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3194"/>
            <a:ext cx="9144000" cy="4188854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Melhoria do nível de inglês dos controladores de tráfego aéreo da Aeronáutica.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Lacuna de produção.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>
                <a:latin typeface="Baskerville Old Face" panose="02020602080505020303" pitchFamily="18" charset="0"/>
              </a:rPr>
              <a:t>Auxílio nas comunicações radiotelefônicas e no ensino da língua para fins específicos.</a:t>
            </a:r>
          </a:p>
          <a:p>
            <a:pPr algn="just"/>
            <a:endParaRPr lang="pt-BR" sz="3200" dirty="0" smtClean="0">
              <a:latin typeface="Baskerville Old Face" panose="02020602080505020303" pitchFamily="18" charset="0"/>
            </a:endParaRP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93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879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Entidades do Setor Aéreo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5838" y="1673157"/>
            <a:ext cx="10778247" cy="45719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>
                <a:latin typeface="Baskerville Old Face" panose="02020602080505020303" pitchFamily="18" charset="0"/>
              </a:rPr>
              <a:t>Secretária de Aviação Civil </a:t>
            </a:r>
            <a:r>
              <a:rPr lang="pt-BR" sz="3200" dirty="0" smtClean="0">
                <a:latin typeface="Baskerville Old Face" panose="02020602080505020303" pitchFamily="18" charset="0"/>
              </a:rPr>
              <a:t>(SAC)</a:t>
            </a:r>
            <a:endParaRPr lang="pt-BR" sz="3200" dirty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Força Aérea Brasileira (Departamento de Controle do Espaço Aéreo – DECEA)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Agência Nacional de Aviação Civil (ANAC)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Empresa Brasileira de Infraestrutura Aeroportuária (Infraero)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Organização da Aviação Civil Internacional (OACI ou ICAO)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Federal </a:t>
            </a:r>
            <a:r>
              <a:rPr lang="pt-BR" sz="3200" dirty="0" err="1" smtClean="0">
                <a:latin typeface="Baskerville Old Face" panose="02020602080505020303" pitchFamily="18" charset="0"/>
              </a:rPr>
              <a:t>Aviation</a:t>
            </a:r>
            <a:r>
              <a:rPr lang="pt-BR" sz="3200" dirty="0" smtClean="0">
                <a:latin typeface="Baskerville Old Face" panose="02020602080505020303" pitchFamily="18" charset="0"/>
              </a:rPr>
              <a:t> </a:t>
            </a:r>
            <a:r>
              <a:rPr lang="pt-BR" sz="3200" dirty="0" err="1" smtClean="0">
                <a:latin typeface="Baskerville Old Face" panose="02020602080505020303" pitchFamily="18" charset="0"/>
              </a:rPr>
              <a:t>Administration</a:t>
            </a:r>
            <a:r>
              <a:rPr lang="pt-BR" sz="3200" dirty="0" smtClean="0">
                <a:latin typeface="Baskerville Old Face" panose="02020602080505020303" pitchFamily="18" charset="0"/>
              </a:rPr>
              <a:t> (FAA)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3200" dirty="0" err="1" smtClean="0">
                <a:latin typeface="Baskerville Old Face" panose="02020602080505020303" pitchFamily="18" charset="0"/>
              </a:rPr>
              <a:t>Eurocontrol</a:t>
            </a:r>
            <a:r>
              <a:rPr lang="pt-BR" sz="3200" dirty="0" smtClean="0">
                <a:latin typeface="Baskerville Old Face" panose="02020602080505020303" pitchFamily="18" charset="0"/>
              </a:rPr>
              <a:t> </a:t>
            </a: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0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Terminologia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3194"/>
            <a:ext cx="9144000" cy="4188854"/>
          </a:xfrm>
        </p:spPr>
        <p:txBody>
          <a:bodyPr>
            <a:normAutofit/>
          </a:bodyPr>
          <a:lstStyle/>
          <a:p>
            <a:pPr algn="just"/>
            <a:r>
              <a:rPr lang="pt-BR" sz="3200" dirty="0">
                <a:latin typeface="Baskerville Old Face" panose="02020602080505020303" pitchFamily="18" charset="0"/>
              </a:rPr>
              <a:t>“A terminologia nasce da necessidade manifestada pelos especialistas de ordenar as denominações de seu sistema de conceitos, com a finalidade de conseguir uma comunicação profissional mais confiável” (</a:t>
            </a:r>
            <a:r>
              <a:rPr lang="pt-BR" sz="3200" dirty="0" err="1">
                <a:latin typeface="Baskerville Old Face" panose="02020602080505020303" pitchFamily="18" charset="0"/>
              </a:rPr>
              <a:t>Cabré</a:t>
            </a:r>
            <a:r>
              <a:rPr lang="pt-BR" sz="3200" dirty="0">
                <a:latin typeface="Baskerville Old Face" panose="02020602080505020303" pitchFamily="18" charset="0"/>
              </a:rPr>
              <a:t>, 1993, p. 43, tradução nossa</a:t>
            </a:r>
            <a:r>
              <a:rPr lang="pt-BR" sz="3200" dirty="0" smtClean="0">
                <a:latin typeface="Baskerville Old Face" panose="02020602080505020303" pitchFamily="18" charset="0"/>
              </a:rPr>
              <a:t>).</a:t>
            </a:r>
            <a:endParaRPr lang="en-US" sz="3200" dirty="0">
              <a:latin typeface="Baskerville Old Face" panose="020206020805050203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Teoria Geral da Terminologia (TGT)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3200" dirty="0" smtClean="0">
                <a:latin typeface="Baskerville Old Face" panose="02020602080505020303" pitchFamily="18" charset="0"/>
              </a:rPr>
              <a:t>Teoria Comunicativa da Terminologia (TCT)</a:t>
            </a:r>
          </a:p>
        </p:txBody>
      </p:sp>
    </p:spTree>
    <p:extLst>
      <p:ext uri="{BB962C8B-B14F-4D97-AF65-F5344CB8AC3E}">
        <p14:creationId xmlns:p14="http://schemas.microsoft.com/office/powerpoint/2010/main" xmlns="" val="40112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sz="7200" dirty="0" smtClean="0">
                <a:latin typeface="Baskerville Old Face" panose="02020602080505020303" pitchFamily="18" charset="0"/>
              </a:rPr>
              <a:t>Fraseologia</a:t>
            </a:r>
            <a:endParaRPr lang="en-US" sz="7200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893194"/>
            <a:ext cx="9144000" cy="418885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4800" dirty="0" smtClean="0">
                <a:latin typeface="Baskerville Old Face" panose="02020602080505020303" pitchFamily="18" charset="0"/>
              </a:rPr>
              <a:t>Linguagem geral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4800" dirty="0" smtClean="0">
                <a:latin typeface="Baskerville Old Face" panose="02020602080505020303" pitchFamily="18" charset="0"/>
              </a:rPr>
              <a:t>Linguagem especializada</a:t>
            </a:r>
          </a:p>
        </p:txBody>
      </p:sp>
    </p:spTree>
    <p:extLst>
      <p:ext uri="{BB962C8B-B14F-4D97-AF65-F5344CB8AC3E}">
        <p14:creationId xmlns:p14="http://schemas.microsoft.com/office/powerpoint/2010/main" xmlns="" val="285726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879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Linguística de </a:t>
            </a:r>
            <a:r>
              <a:rPr lang="pt-BR" i="1" dirty="0" smtClean="0">
                <a:latin typeface="Baskerville Old Face" panose="02020602080505020303" pitchFamily="18" charset="0"/>
              </a:rPr>
              <a:t>Corpus</a:t>
            </a:r>
            <a:endParaRPr lang="en-US" i="1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84852" y="2052220"/>
            <a:ext cx="9144000" cy="418885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Ferramenta de auxílio à terminologia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4400" i="1" dirty="0" smtClean="0">
                <a:latin typeface="Baskerville Old Face" panose="02020602080505020303" pitchFamily="18" charset="0"/>
              </a:rPr>
              <a:t>Corpus</a:t>
            </a:r>
            <a:r>
              <a:rPr lang="pt-BR" sz="4400" dirty="0" smtClean="0">
                <a:latin typeface="Baskerville Old Face" panose="02020602080505020303" pitchFamily="18" charset="0"/>
              </a:rPr>
              <a:t>  textual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4400" i="1" dirty="0" smtClean="0">
                <a:latin typeface="Baskerville Old Face" panose="02020602080505020303" pitchFamily="18" charset="0"/>
              </a:rPr>
              <a:t>Corpus </a:t>
            </a:r>
            <a:r>
              <a:rPr lang="pt-BR" sz="4400" dirty="0" smtClean="0">
                <a:latin typeface="Baskerville Old Face" panose="02020602080505020303" pitchFamily="18" charset="0"/>
              </a:rPr>
              <a:t>analítico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200" dirty="0">
              <a:latin typeface="Baskerville Old Face" panose="020206020805050203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3200" dirty="0" smtClean="0">
              <a:latin typeface="Baskerville Old Face" panose="02020602080505020303" pitchFamily="18" charset="0"/>
            </a:endParaRPr>
          </a:p>
          <a:p>
            <a:pPr algn="l"/>
            <a:r>
              <a:rPr lang="pt-BR" sz="3200" dirty="0">
                <a:latin typeface="Baskerville Old Face" panose="02020602080505020303" pitchFamily="18" charset="0"/>
              </a:rPr>
              <a:t>	</a:t>
            </a:r>
            <a:endParaRPr lang="pt-BR" sz="3200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0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747"/>
            <a:ext cx="12192000" cy="68836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latin typeface="Baskerville Old Face" panose="02020602080505020303" pitchFamily="18" charset="0"/>
              </a:rPr>
              <a:t>Tradução</a:t>
            </a:r>
            <a:endParaRPr lang="en-US" sz="6000" dirty="0">
              <a:latin typeface="Baskerville Old Face" panose="020206020805050203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29728" y="2004383"/>
            <a:ext cx="107409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Tradução e terminologia.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Equivalência no discurso especializado (equivalência terminológica).</a:t>
            </a:r>
          </a:p>
        </p:txBody>
      </p:sp>
    </p:spTree>
    <p:extLst>
      <p:ext uri="{BB962C8B-B14F-4D97-AF65-F5344CB8AC3E}">
        <p14:creationId xmlns:p14="http://schemas.microsoft.com/office/powerpoint/2010/main" xmlns="" val="20275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2879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12157657" cy="1365161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Baskerville Old Face" panose="02020602080505020303" pitchFamily="18" charset="0"/>
              </a:rPr>
              <a:t>Etapas da elaboração do glossário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6235" y="2088569"/>
            <a:ext cx="9719530" cy="4188854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Análise das dificuldades dos controladores e dos pilotos.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Participação dos especialistas.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>
                <a:latin typeface="Baskerville Old Face" panose="02020602080505020303" pitchFamily="18" charset="0"/>
              </a:rPr>
              <a:t>Recorte da pesquisa </a:t>
            </a:r>
            <a:endParaRPr lang="pt-BR" sz="4400" dirty="0" smtClean="0">
              <a:latin typeface="Baskerville Old Face" panose="02020602080505020303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Público-alvo </a:t>
            </a:r>
            <a:r>
              <a:rPr lang="pt-BR" sz="4400" dirty="0">
                <a:latin typeface="Baskerville Old Face" panose="02020602080505020303" pitchFamily="18" charset="0"/>
              </a:rPr>
              <a:t>do glossário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4400" dirty="0" smtClean="0">
                <a:latin typeface="Baskerville Old Face" panose="02020602080505020303" pitchFamily="18" charset="0"/>
              </a:rPr>
              <a:t>Limitações</a:t>
            </a:r>
            <a:endParaRPr lang="pt-BR" sz="4400" dirty="0">
              <a:latin typeface="Baskerville Old Face" panose="02020602080505020303" pitchFamily="18" charset="0"/>
            </a:endParaRPr>
          </a:p>
          <a:p>
            <a:pPr algn="just"/>
            <a:endParaRPr lang="en-US" sz="4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10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12630</TotalTime>
  <Words>641</Words>
  <Application>Microsoft Office PowerPoint</Application>
  <PresentationFormat>Personalizar</PresentationFormat>
  <Paragraphs>163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  OPEN TO TALK* - EMERGÊNCIAS: UM GLOSSÁRIO PORTUGUÊS/INGLÊS PARA AS COMUNICAÇÕES RADIOTELEFÔNICAS ENTRE PILOTOS E CONTROLADORES DE TRÁFEGO AÉREO   </vt:lpstr>
      <vt:lpstr>Objetivo</vt:lpstr>
      <vt:lpstr>Motivação</vt:lpstr>
      <vt:lpstr>Entidades do Setor Aéreo</vt:lpstr>
      <vt:lpstr>Terminologia</vt:lpstr>
      <vt:lpstr>Fraseologia</vt:lpstr>
      <vt:lpstr>Linguística de Corpus</vt:lpstr>
      <vt:lpstr>Tradução</vt:lpstr>
      <vt:lpstr>Etapas da elaboração do glossário</vt:lpstr>
      <vt:lpstr>Slide 10</vt:lpstr>
      <vt:lpstr>Mapa Conceitual</vt:lpstr>
      <vt:lpstr>Microestrutura </vt:lpstr>
      <vt:lpstr>Slide 13</vt:lpstr>
      <vt:lpstr>Slide 14</vt:lpstr>
      <vt:lpstr>Slide 15</vt:lpstr>
      <vt:lpstr>Slide 16</vt:lpstr>
      <vt:lpstr>  “You may not see us, but you can be sure that we keep an eye on you” Stephanie Faria – controladora de tráfego aéreo. </vt:lpstr>
      <vt:lpstr>Referências Bibliográficas</vt:lpstr>
      <vt:lpstr>Referências Bibliográficas</vt:lpstr>
      <vt:lpstr>Referências Bibliográficas</vt:lpstr>
      <vt:lpstr>Referências Bibliográficas</vt:lpstr>
      <vt:lpstr>Referências Bibliográficas</vt:lpstr>
      <vt:lpstr>Referências Bibliográficas</vt:lpstr>
      <vt:lpstr>Referências Bibliográficas</vt:lpstr>
      <vt:lpstr>Referências Bibliográficas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GLOSSÁRIO BILÍNGUE DE TERMOS AERONÁUTICOS USADOS NAS COMUNICAÇÕES DE CONTROLE DE TRÁFEGO AÉREO.</dc:title>
  <dc:creator>Suelen Goncalves</dc:creator>
  <cp:lastModifiedBy>patriciaptl</cp:lastModifiedBy>
  <cp:revision>68</cp:revision>
  <dcterms:created xsi:type="dcterms:W3CDTF">2015-09-05T16:33:14Z</dcterms:created>
  <dcterms:modified xsi:type="dcterms:W3CDTF">2017-09-25T17:32:30Z</dcterms:modified>
</cp:coreProperties>
</file>